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308" r:id="rId3"/>
    <p:sldId id="321" r:id="rId4"/>
    <p:sldId id="322" r:id="rId5"/>
    <p:sldId id="288" r:id="rId6"/>
    <p:sldId id="274" r:id="rId7"/>
    <p:sldId id="289" r:id="rId8"/>
    <p:sldId id="287" r:id="rId9"/>
    <p:sldId id="290" r:id="rId10"/>
    <p:sldId id="292" r:id="rId11"/>
    <p:sldId id="294" r:id="rId12"/>
    <p:sldId id="293" r:id="rId13"/>
    <p:sldId id="291" r:id="rId14"/>
    <p:sldId id="300" r:id="rId15"/>
    <p:sldId id="305" r:id="rId16"/>
    <p:sldId id="302" r:id="rId17"/>
    <p:sldId id="354" r:id="rId18"/>
    <p:sldId id="303" r:id="rId19"/>
    <p:sldId id="304" r:id="rId20"/>
    <p:sldId id="339" r:id="rId21"/>
    <p:sldId id="326" r:id="rId22"/>
    <p:sldId id="336" r:id="rId23"/>
    <p:sldId id="337" r:id="rId24"/>
    <p:sldId id="333" r:id="rId25"/>
    <p:sldId id="353" r:id="rId26"/>
    <p:sldId id="340" r:id="rId27"/>
    <p:sldId id="332" r:id="rId28"/>
    <p:sldId id="334" r:id="rId29"/>
    <p:sldId id="331" r:id="rId30"/>
    <p:sldId id="343" r:id="rId31"/>
    <p:sldId id="346" r:id="rId32"/>
    <p:sldId id="347" r:id="rId33"/>
    <p:sldId id="349" r:id="rId34"/>
    <p:sldId id="352" r:id="rId35"/>
    <p:sldId id="356" r:id="rId36"/>
    <p:sldId id="357" r:id="rId37"/>
    <p:sldId id="358" r:id="rId38"/>
    <p:sldId id="361" r:id="rId39"/>
    <p:sldId id="329" r:id="rId40"/>
    <p:sldId id="265" r:id="rId41"/>
    <p:sldId id="32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6" autoAdjust="0"/>
    <p:restoredTop sz="88881" autoAdjust="0"/>
  </p:normalViewPr>
  <p:slideViewPr>
    <p:cSldViewPr snapToGrid="0" showGuides="1">
      <p:cViewPr>
        <p:scale>
          <a:sx n="98" d="100"/>
          <a:sy n="98" d="100"/>
        </p:scale>
        <p:origin x="1353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Serverless</a:t>
            </a:r>
            <a:r>
              <a:rPr lang="en-US" dirty="0"/>
              <a:t> is a unique opportunity to free your people’s brains to solve business problems instead of IT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5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5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4501" y="2976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22604"/>
            <a:ext cx="8120418" cy="45947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0" y="4644714"/>
            <a:ext cx="9144000" cy="15323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We have nothing new to offer</a:t>
            </a:r>
          </a:p>
        </p:txBody>
      </p:sp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912" y="2573054"/>
            <a:ext cx="6161912" cy="3552428"/>
            <a:chOff x="-609600" y="2468279"/>
            <a:chExt cx="6343650" cy="365720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00" y="2557179"/>
              <a:ext cx="6343650" cy="3568303"/>
            </a:xfrm>
            <a:prstGeom prst="rect">
              <a:avLst/>
            </a:prstGeom>
          </p:spPr>
        </p:pic>
        <p:pic>
          <p:nvPicPr>
            <p:cNvPr id="10" name="Graphic 5" descr="Flas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10912">
              <a:off x="-7158" y="2468279"/>
              <a:ext cx="2212678" cy="2212678"/>
            </a:xfrm>
            <a:prstGeom prst="rect">
              <a:avLst/>
            </a:prstGeom>
          </p:spPr>
        </p:pic>
        <p:pic>
          <p:nvPicPr>
            <p:cNvPr id="11" name="Graphic 6" descr="Flask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27814">
              <a:off x="3727380" y="3504166"/>
              <a:ext cx="1826730" cy="1826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69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216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57626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448916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33738" y="4087466"/>
            <a:ext cx="363855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Jack Warner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jack.warner@parivedasolutions.com</a:t>
            </a:r>
            <a:endParaRPr lang="en-US" sz="1400" dirty="0"/>
          </a:p>
          <a:p>
            <a:r>
              <a:rPr lang="en-US" sz="1400" dirty="0"/>
              <a:t>     /</a:t>
            </a:r>
            <a:r>
              <a:rPr lang="en-US" sz="1400" dirty="0" err="1"/>
              <a:t>jackwarner</a:t>
            </a:r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19713" y="4087466"/>
            <a:ext cx="363855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Phillip Manwaring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phillip.manwaring@parivedasolutions.com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manwaring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6819713" y="4961111"/>
            <a:ext cx="279888" cy="277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1733738" y="4961111"/>
            <a:ext cx="279888" cy="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83441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677620" y="1548902"/>
            <a:ext cx="7115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 </a:t>
            </a:r>
          </a:p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is the catalyst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343" y="528819"/>
            <a:ext cx="9144000" cy="2387600"/>
          </a:xfrm>
        </p:spPr>
        <p:txBody>
          <a:bodyPr/>
          <a:lstStyle/>
          <a:p>
            <a:r>
              <a:rPr lang="en-US" dirty="0"/>
              <a:t>(not very)</a:t>
            </a:r>
            <a:br>
              <a:rPr lang="en-US" dirty="0"/>
            </a:br>
            <a:r>
              <a:rPr lang="en-US" dirty="0"/>
              <a:t>Bold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0" y="0"/>
            <a:ext cx="12192000" cy="61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5265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Time-to-Market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" b="4472"/>
          <a:stretch/>
        </p:blipFill>
        <p:spPr>
          <a:xfrm>
            <a:off x="0" y="-38911"/>
            <a:ext cx="12192000" cy="61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87" y="267513"/>
            <a:ext cx="9140626" cy="58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3800"/>
            <a:ext cx="12192000" cy="8616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700" y="2978277"/>
            <a:ext cx="9144000" cy="2387600"/>
          </a:xfrm>
        </p:spPr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74" y="2966983"/>
            <a:ext cx="5658365" cy="3207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357" y="37996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Enterprise-grade Tools are Right Around the Corner</a:t>
            </a:r>
          </a:p>
        </p:txBody>
      </p:sp>
    </p:spTree>
    <p:extLst>
      <p:ext uri="{BB962C8B-B14F-4D97-AF65-F5344CB8AC3E}">
        <p14:creationId xmlns:p14="http://schemas.microsoft.com/office/powerpoint/2010/main" val="140939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6280" y="178417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The End of </a:t>
            </a:r>
            <a:br>
              <a:rPr lang="en-US" dirty="0"/>
            </a:br>
            <a:r>
              <a:rPr lang="en-US" dirty="0" err="1"/>
              <a:t>Brooks’s</a:t>
            </a:r>
            <a:r>
              <a:rPr lang="en-US" dirty="0"/>
              <a:t>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88" y="753791"/>
            <a:ext cx="3038149" cy="4784750"/>
          </a:xfrm>
          <a:prstGeom prst="rect">
            <a:avLst/>
          </a:prstGeom>
        </p:spPr>
      </p:pic>
      <p:sp>
        <p:nvSpPr>
          <p:cNvPr id="5" name="&quot;Not Allowed&quot; Symbol 2"/>
          <p:cNvSpPr/>
          <p:nvPr/>
        </p:nvSpPr>
        <p:spPr>
          <a:xfrm rot="5400000">
            <a:off x="7270008" y="753791"/>
            <a:ext cx="4692307" cy="4692307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9925" y="75066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Accelerated IT ecosystem diversity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73" y="3138264"/>
            <a:ext cx="3813206" cy="286230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780979" y="4003590"/>
            <a:ext cx="2509507" cy="90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86" y="3138263"/>
            <a:ext cx="4209274" cy="275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8993" y="1454998"/>
            <a:ext cx="5923007" cy="306757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Serverless + </a:t>
            </a:r>
            <a:br>
              <a:rPr lang="en-US" dirty="0"/>
            </a:br>
            <a:r>
              <a:rPr lang="en-US" dirty="0"/>
              <a:t>Usage Data + </a:t>
            </a:r>
            <a:br>
              <a:rPr lang="en-US" dirty="0"/>
            </a:br>
            <a:r>
              <a:rPr lang="en-US" dirty="0"/>
              <a:t>ML = </a:t>
            </a:r>
            <a:br>
              <a:rPr lang="en-US" dirty="0"/>
            </a:br>
            <a:r>
              <a:rPr lang="en-US" dirty="0"/>
              <a:t>-------------------</a:t>
            </a:r>
            <a:br>
              <a:rPr lang="en-US" dirty="0"/>
            </a:br>
            <a:r>
              <a:rPr lang="en-US" dirty="0"/>
              <a:t>Product </a:t>
            </a:r>
            <a:br>
              <a:rPr lang="en-US" dirty="0"/>
            </a:br>
            <a:r>
              <a:rPr lang="en-US" dirty="0"/>
              <a:t>Self-Assembly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5" y="111213"/>
            <a:ext cx="68199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2153416"/>
            <a:ext cx="9144000" cy="2387600"/>
          </a:xfrm>
        </p:spPr>
        <p:txBody>
          <a:bodyPr>
            <a:noAutofit/>
          </a:bodyPr>
          <a:lstStyle/>
          <a:p>
            <a:r>
              <a:rPr lang="en-US" sz="37200" dirty="0"/>
              <a:t>? ? ?</a:t>
            </a:r>
          </a:p>
        </p:txBody>
      </p:sp>
    </p:spTree>
    <p:extLst>
      <p:ext uri="{BB962C8B-B14F-4D97-AF65-F5344CB8AC3E}">
        <p14:creationId xmlns:p14="http://schemas.microsoft.com/office/powerpoint/2010/main" val="23181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50747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397" y="1069476"/>
            <a:ext cx="914400" cy="914400"/>
          </a:xfrm>
          <a:prstGeom prst="rect">
            <a:avLst/>
          </a:prstGeom>
        </p:spPr>
      </p:pic>
      <p:pic>
        <p:nvPicPr>
          <p:cNvPr id="19" name="Graphic 18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5797" y="1069475"/>
            <a:ext cx="914400" cy="914400"/>
          </a:xfrm>
          <a:prstGeom prst="rect">
            <a:avLst/>
          </a:prstGeom>
        </p:spPr>
      </p:pic>
      <p:pic>
        <p:nvPicPr>
          <p:cNvPr id="20" name="Graphic 19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521" y="1707424"/>
            <a:ext cx="914400" cy="914400"/>
          </a:xfrm>
          <a:prstGeom prst="rect">
            <a:avLst/>
          </a:prstGeom>
        </p:spPr>
      </p:pic>
      <p:pic>
        <p:nvPicPr>
          <p:cNvPr id="21" name="Graphic 20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4962" y="1707424"/>
            <a:ext cx="914400" cy="914400"/>
          </a:xfrm>
          <a:prstGeom prst="rect">
            <a:avLst/>
          </a:prstGeom>
        </p:spPr>
      </p:pic>
      <p:pic>
        <p:nvPicPr>
          <p:cNvPr id="22" name="Graphic 21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114" y="1707424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0197" y="1069475"/>
            <a:ext cx="914400" cy="914400"/>
          </a:xfrm>
          <a:prstGeom prst="rect">
            <a:avLst/>
          </a:prstGeom>
        </p:spPr>
      </p:pic>
      <p:pic>
        <p:nvPicPr>
          <p:cNvPr id="30" name="Graphic 29" descr="Craw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99800">
            <a:off x="3753342" y="336106"/>
            <a:ext cx="1285744" cy="1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240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Ru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839009">
            <a:off x="3299491" y="800695"/>
            <a:ext cx="1373303" cy="1373303"/>
          </a:xfrm>
          <a:prstGeom prst="rect">
            <a:avLst/>
          </a:prstGeom>
        </p:spPr>
      </p:pic>
      <p:pic>
        <p:nvPicPr>
          <p:cNvPr id="34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2535565"/>
            <a:ext cx="914400" cy="914400"/>
          </a:xfrm>
          <a:prstGeom prst="rect">
            <a:avLst/>
          </a:prstGeom>
        </p:spPr>
      </p:pic>
      <p:pic>
        <p:nvPicPr>
          <p:cNvPr id="35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3444891"/>
            <a:ext cx="914400" cy="914400"/>
          </a:xfrm>
          <a:prstGeom prst="rect">
            <a:avLst/>
          </a:prstGeom>
        </p:spPr>
      </p:pic>
      <p:pic>
        <p:nvPicPr>
          <p:cNvPr id="36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2533028"/>
            <a:ext cx="914400" cy="914400"/>
          </a:xfrm>
          <a:prstGeom prst="rect">
            <a:avLst/>
          </a:prstGeom>
        </p:spPr>
      </p:pic>
      <p:pic>
        <p:nvPicPr>
          <p:cNvPr id="37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3442354"/>
            <a:ext cx="914400" cy="914400"/>
          </a:xfrm>
          <a:prstGeom prst="rect">
            <a:avLst/>
          </a:prstGeom>
        </p:spPr>
      </p:pic>
      <p:pic>
        <p:nvPicPr>
          <p:cNvPr id="38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2533028"/>
            <a:ext cx="914400" cy="914400"/>
          </a:xfrm>
          <a:prstGeom prst="rect">
            <a:avLst/>
          </a:prstGeom>
        </p:spPr>
      </p:pic>
      <p:pic>
        <p:nvPicPr>
          <p:cNvPr id="39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3442354"/>
            <a:ext cx="914400" cy="914400"/>
          </a:xfrm>
          <a:prstGeom prst="rect">
            <a:avLst/>
          </a:prstGeom>
        </p:spPr>
      </p:pic>
      <p:pic>
        <p:nvPicPr>
          <p:cNvPr id="40" name="Graphic 39" descr="Da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84224" flipH="1">
            <a:off x="6876857" y="3085696"/>
            <a:ext cx="1803448" cy="18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1" y="403286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98" y="724497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5180618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63" y="2301883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34" y="4045893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20" y="3371721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1974313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521</Words>
  <Application>Microsoft Office PowerPoint</Application>
  <PresentationFormat>Widescreen</PresentationFormat>
  <Paragraphs>103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Gabriola</vt:lpstr>
      <vt:lpstr>Lucida Handwriting</vt:lpstr>
      <vt:lpstr>Office Theme</vt:lpstr>
      <vt:lpstr>PowerPoint Presentation</vt:lpstr>
      <vt:lpstr>PowerPoint Presentation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(not very) Bold predictions</vt:lpstr>
      <vt:lpstr>PowerPoint Presentation</vt:lpstr>
      <vt:lpstr>PowerPoint Presentation</vt:lpstr>
      <vt:lpstr>Cloud adoption &amp; automation</vt:lpstr>
      <vt:lpstr>Faster Time-to-Market</vt:lpstr>
      <vt:lpstr>PowerPoint Presentation</vt:lpstr>
      <vt:lpstr>Small, product focused teams</vt:lpstr>
      <vt:lpstr>Discovery through experimentation</vt:lpstr>
      <vt:lpstr>Data driven decision making</vt:lpstr>
      <vt:lpstr>Enterprise-grade Tools are Right Around the Corner</vt:lpstr>
      <vt:lpstr>PowerPoint Presentation</vt:lpstr>
      <vt:lpstr>The End of  Brooks’s Law</vt:lpstr>
      <vt:lpstr>Accelerated IT ecosystem diversity</vt:lpstr>
      <vt:lpstr>Serverless +  Usage Data +  ML =  ------------------- Product  Self-Assembly</vt:lpstr>
      <vt:lpstr>PowerPoint Presentation</vt:lpstr>
      <vt:lpstr>? ? 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402</cp:revision>
  <dcterms:created xsi:type="dcterms:W3CDTF">2017-02-16T16:12:13Z</dcterms:created>
  <dcterms:modified xsi:type="dcterms:W3CDTF">2017-03-13T18:21:07Z</dcterms:modified>
</cp:coreProperties>
</file>